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4" r:id="rId6"/>
    <p:sldId id="276" r:id="rId7"/>
    <p:sldId id="257" r:id="rId8"/>
    <p:sldId id="258" r:id="rId9"/>
    <p:sldId id="259" r:id="rId10"/>
    <p:sldId id="263" r:id="rId11"/>
    <p:sldId id="264" r:id="rId12"/>
    <p:sldId id="265" r:id="rId13"/>
    <p:sldId id="260" r:id="rId14"/>
    <p:sldId id="261" r:id="rId15"/>
    <p:sldId id="262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A75"/>
    <a:srgbClr val="FF9933"/>
    <a:srgbClr val="B5A8EA"/>
    <a:srgbClr val="B4AAF0"/>
    <a:srgbClr val="A89DED"/>
    <a:srgbClr val="B4A5ED"/>
    <a:srgbClr val="C8BCF2"/>
    <a:srgbClr val="AD9CEC"/>
    <a:srgbClr val="C198E0"/>
    <a:srgbClr val="FFDA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1301" y="6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4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F87CED-7DC4-4F07-8FE1-7AB519CF6AB0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2024-09-26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5EF03-110B-4710-A708-FEF1927612B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7A2BD1A-C979-4A56-938F-9D071B8E8B29}" type="datetime1">
              <a:rPr lang="ko-KR" altLang="en-US" noProof="0" smtClean="0"/>
              <a:t>2024-09-26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18CCA95-4F40-4CDD-BF1E-B8C9EB86EE7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18CCA95-4F40-4CDD-BF1E-B8C9EB86EE73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직사각형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rtlCol="0" anchor="t">
            <a:normAutofit/>
          </a:bodyPr>
          <a:lstStyle>
            <a:lvl1pPr algn="r"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마스터 부제목 스타일 편집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9/26/2024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Ins="4572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3" name="텍스트 상자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2400" noProof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2400" noProof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텍스트 상자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9/26/2024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직사각형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텍스트 상자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2608751" y="970410"/>
            <a:ext cx="6466903" cy="5079534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9/26/2024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직사각형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9/26/2024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텍스트 상자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직사각형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텍스트 상자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rtlCol="0" anchor="t">
            <a:normAutofit/>
          </a:bodyPr>
          <a:lstStyle>
            <a:lvl1pPr algn="r"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773968" y="2268786"/>
            <a:ext cx="7791931" cy="878468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9/26/2024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tr-TR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직사각형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2605374" y="2052116"/>
            <a:ext cx="3891960" cy="399782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666636" y="2052114"/>
            <a:ext cx="3894222" cy="399782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9/26/2024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상자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직사각형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텍스트 상자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609285" y="2052115"/>
            <a:ext cx="3896467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2609285" y="2851331"/>
            <a:ext cx="3893623" cy="3071434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666634" y="2052115"/>
            <a:ext cx="3899798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666635" y="2851331"/>
            <a:ext cx="3899798" cy="3071434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9/26/2024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직사각형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9/26/2024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상자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7810A5-1A13-4087-8DFA-155E6E5B5D73}" type="datetimeFigureOut">
              <a:rPr lang="en-US" altLang="ko-KR" noProof="0" smtClean="0"/>
              <a:t>9/26/2024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직사각형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텍스트 상자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rtlCol="0" anchor="b">
            <a:normAutofit/>
          </a:bodyPr>
          <a:lstStyle>
            <a:lvl1pPr algn="l"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20154" y="805818"/>
            <a:ext cx="5446278" cy="5244126"/>
          </a:xfrm>
        </p:spPr>
        <p:txBody>
          <a:bodyPr rtlCol="0" anchor="ctr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6154"/>
            <a:ext cx="2664361" cy="2386397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9/26/2024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직사각형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텍스트 상자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rtlCol="0" anchor="b">
            <a:normAutofit/>
          </a:bodyPr>
          <a:lstStyle>
            <a:lvl1pPr algn="l"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2928"/>
            <a:ext cx="3971874" cy="2386394"/>
          </a:xfrm>
        </p:spPr>
        <p:txBody>
          <a:bodyPr rtlCol="0">
            <a:normAutofit/>
          </a:bodyPr>
          <a:lstStyle>
            <a:lvl1pPr marL="0" indent="0" algn="l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9/26/2024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  <a:p>
            <a:pPr lvl="5" rtl="0"/>
            <a:r>
              <a:rPr lang="ko-KR" altLang="en-US" noProof="0"/>
              <a:t>여섯째 수준</a:t>
            </a:r>
          </a:p>
          <a:p>
            <a:pPr lvl="6" rtl="0"/>
            <a:r>
              <a:rPr lang="ko-KR" altLang="en-US" noProof="0"/>
              <a:t>일곱째 수준</a:t>
            </a:r>
          </a:p>
          <a:p>
            <a:pPr lvl="7" rtl="0"/>
            <a:r>
              <a:rPr lang="ko-KR" altLang="en-US" noProof="0"/>
              <a:t>여덟째 수준</a:t>
            </a:r>
          </a:p>
          <a:p>
            <a:pPr lvl="8" rtl="0"/>
            <a:r>
              <a:rPr lang="ko-KR" altLang="en-US" noProof="0"/>
              <a:t>아홉째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tr-TR" altLang="ko-KR" smtClean="0"/>
              <a:pPr/>
              <a:t>26.09.2024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tr-TR" altLang="ko-KR" smtClean="0"/>
              <a:pPr/>
              <a:t>‹#›</a:t>
            </a:fld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4488" indent="-344488" algn="l" defTabSz="914400" rtl="0" eaLnBrk="1" latinLnBrk="1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95338" indent="-33813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258888" indent="-34448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709738" indent="-33813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173288" indent="-34448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642616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6pPr>
      <a:lvl7pPr marL="3108960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7pPr>
      <a:lvl8pPr marL="3575304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8pPr>
      <a:lvl9pPr marL="404164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yellow.systems/blog/why-you-need-responsive-web-desig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mp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mp"/><Relationship Id="rId4" Type="http://schemas.openxmlformats.org/officeDocument/2006/relationships/image" Target="../media/image29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793628/worldwide-developer-survey-most-used-languages/" TargetMode="External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t"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sz="5400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sz="5400" b="1" dirty="0">
                <a:ln/>
                <a:solidFill>
                  <a:schemeClr val="accent3"/>
                </a:solidFill>
              </a:rPr>
              <a:t> </a:t>
            </a:r>
            <a:r>
              <a:rPr lang="en-US" altLang="ko-KR" sz="5400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sz="5400" b="1" dirty="0">
                <a:ln/>
                <a:solidFill>
                  <a:schemeClr val="accent3"/>
                </a:solidFill>
              </a:rPr>
            </a:br>
            <a:r>
              <a:rPr lang="ko-KR" altLang="en-US" sz="5400" b="1" dirty="0">
                <a:ln/>
                <a:solidFill>
                  <a:schemeClr val="accent3"/>
                </a:solidFill>
              </a:rPr>
              <a:t>개발 </a:t>
            </a:r>
            <a:r>
              <a:rPr lang="ko-KR" altLang="en-US" sz="5400" b="1" dirty="0" err="1" smtClean="0">
                <a:ln/>
                <a:solidFill>
                  <a:schemeClr val="accent3"/>
                </a:solidFill>
              </a:rPr>
              <a:t>트렌드</a:t>
            </a:r>
            <a:r>
              <a:rPr lang="en-US" altLang="ko-KR" sz="5400" b="1" dirty="0" smtClean="0">
                <a:ln/>
                <a:solidFill>
                  <a:schemeClr val="accent3"/>
                </a:solidFill>
              </a:rPr>
              <a:t/>
            </a:r>
            <a:br>
              <a:rPr lang="en-US" altLang="ko-KR" sz="5400" b="1" dirty="0" smtClean="0">
                <a:ln/>
                <a:solidFill>
                  <a:schemeClr val="accent3"/>
                </a:solidFill>
              </a:rPr>
            </a:br>
            <a:r>
              <a:rPr lang="en-US" altLang="ko-KR" sz="5400" b="1" dirty="0" smtClean="0">
                <a:ln/>
                <a:solidFill>
                  <a:schemeClr val="accent3"/>
                </a:solidFill>
              </a:rPr>
              <a:t>2024</a:t>
            </a:r>
            <a:r>
              <a:rPr lang="ko-KR" altLang="en-US" sz="5400" b="1" dirty="0">
                <a:ln/>
                <a:solidFill>
                  <a:schemeClr val="accent3"/>
                </a:solidFill>
              </a:rPr>
              <a:t/>
            </a:r>
            <a:br>
              <a:rPr lang="ko-KR" altLang="en-US" sz="5400" b="1" dirty="0">
                <a:ln/>
                <a:solidFill>
                  <a:schemeClr val="accent3"/>
                </a:solidFill>
              </a:rPr>
            </a:br>
            <a:endParaRPr lang="ko-KR" altLang="en-US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rtl="0"/>
            <a:r>
              <a:rPr lang="ko-KR" alt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기반 </a:t>
            </a:r>
            <a:r>
              <a:rPr lang="ko-KR" altLang="en-US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프론트엔드</a:t>
            </a:r>
            <a:r>
              <a:rPr lang="ko-KR" alt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개발자를 위한</a:t>
            </a:r>
            <a:endParaRPr lang="ko-KR" altLang="en-US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젬스택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 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(</a:t>
            </a:r>
            <a:r>
              <a:rPr lang="en-US" altLang="ko-KR" b="1" dirty="0" err="1" smtClean="0">
                <a:ln/>
                <a:solidFill>
                  <a:schemeClr val="accent3"/>
                </a:solidFill>
              </a:rPr>
              <a:t>Jamstack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)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8944" y="1952089"/>
            <a:ext cx="8291245" cy="4457450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2015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년에 등장한 </a:t>
            </a:r>
            <a:r>
              <a:rPr lang="en-US" altLang="ko-KR" sz="18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Jamstack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의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정의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JAM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은 각각 </a:t>
            </a:r>
            <a:r>
              <a:rPr lang="en-US" altLang="ko-KR" sz="18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Javascript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API, Markup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의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줄임말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요즘은 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"</a:t>
            </a:r>
            <a:r>
              <a:rPr lang="en-US" altLang="ko-KR" sz="18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Jamstack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"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이 널리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사용됨</a:t>
            </a:r>
            <a:endParaRPr lang="en-US" altLang="ko-KR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클라이언트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사이드의 자바스크립트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재사용가능한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API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들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미리 만들어진 </a:t>
            </a:r>
            <a:r>
              <a:rPr lang="ko-KR" altLang="en-US" sz="18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마크업에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기반한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개발의 인프라를 말하는 것이다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  <a:b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altLang="ko-KR" sz="14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</a:t>
            </a:r>
            <a:r>
              <a:rPr lang="en-US" altLang="ko-KR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Netlify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의 공동 </a:t>
            </a:r>
            <a:r>
              <a:rPr lang="ko-KR" altLang="en-US" sz="14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창업자</a:t>
            </a:r>
            <a:r>
              <a:rPr lang="en-US" altLang="ko-KR" sz="14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,CEO - Mathias </a:t>
            </a:r>
            <a:r>
              <a:rPr lang="en-US" altLang="ko-KR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Biilmann</a:t>
            </a:r>
            <a:r>
              <a:rPr lang="en-US" altLang="ko-KR" sz="14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  <a:endParaRPr lang="en-US" altLang="ko-KR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en-US" altLang="ko-KR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Jamstack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의 시너지 효과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 </a:t>
            </a:r>
          </a:p>
          <a:p>
            <a:pPr lvl="1"/>
            <a:r>
              <a:rPr lang="ko-KR" altLang="en-US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개발자로 </a:t>
            </a:r>
            <a:r>
              <a:rPr lang="ko-KR" altLang="en-US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하여금 더 단순하고</a:t>
            </a:r>
            <a:r>
              <a:rPr lang="en-US" altLang="ko-KR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빠르고</a:t>
            </a:r>
            <a:r>
              <a:rPr lang="en-US" altLang="ko-KR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저렴한 업무 환경을 </a:t>
            </a:r>
            <a:r>
              <a:rPr lang="ko-KR" altLang="en-US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제공</a:t>
            </a:r>
            <a:endParaRPr lang="en-US" altLang="ko-KR" sz="16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1"/>
            <a:r>
              <a:rPr lang="en-US" altLang="ko-KR" sz="16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Jamstack</a:t>
            </a:r>
            <a:r>
              <a:rPr lang="en-US" altLang="ko-KR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기반의 아키텍처는 웹사이트를 더욱 </a:t>
            </a:r>
            <a:r>
              <a:rPr lang="ko-KR" altLang="en-US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안전함</a:t>
            </a:r>
            <a:r>
              <a:rPr lang="en-US" altLang="ko-KR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altLang="ko-KR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</a:t>
            </a:r>
            <a:r>
              <a:rPr lang="ko-KR" altLang="en-US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데이터베이스나 </a:t>
            </a:r>
            <a:r>
              <a:rPr lang="ko-KR" altLang="en-US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서버의 보안과 같은 것에 대해 고민할 필요가 없기 </a:t>
            </a:r>
            <a:r>
              <a:rPr lang="ko-KR" altLang="en-US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때문</a:t>
            </a:r>
            <a:r>
              <a:rPr lang="en-US" altLang="ko-KR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  <a:endParaRPr lang="ko-KR" altLang="en-US" sz="16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743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>
                <a:ln/>
                <a:solidFill>
                  <a:schemeClr val="accent3"/>
                </a:solidFill>
              </a:rPr>
              <a:t>모바일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우선 웹 개발</a:t>
            </a:r>
            <a:br>
              <a:rPr lang="ko-KR" altLang="en-US" b="1" dirty="0">
                <a:ln/>
                <a:solidFill>
                  <a:schemeClr val="accent3"/>
                </a:solidFill>
              </a:rPr>
            </a:b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21960" y="1761356"/>
            <a:ext cx="8671389" cy="4825488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브라우징의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대부분이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모바일에서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이루어짐</a:t>
            </a:r>
            <a:endParaRPr lang="en-US" altLang="ko-KR" sz="14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따라서 기업은 이와 같은 접근의 중요성을 무시할 수 없음</a:t>
            </a:r>
            <a:endParaRPr lang="en-US" altLang="ko-KR" sz="14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더 나아가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모바일에서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볼 수 있는 웹 사이트 개발수준이 아닌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b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반응성이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뛰어난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즉 어느 크기의 디스플레이에서든 동일하게 잘 </a:t>
            </a:r>
            <a:r>
              <a:rPr lang="ko-KR" altLang="en-US" sz="14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동작하도록 만드는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것이 필수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 </a:t>
            </a:r>
            <a:b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hlinkClick r:id="rId2"/>
              </a:rPr>
              <a:t>반응형</a:t>
            </a:r>
            <a:r>
              <a:rPr lang="ko-KR" altLang="en-US" sz="1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hlinkClick r:id="rId2"/>
              </a:rPr>
              <a:t> 웹 디자인의 중요성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은 웹 개발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트렌드의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최상단을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차지함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아래의 룰을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따라하면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달성됨</a:t>
            </a:r>
            <a:endParaRPr lang="en-US" altLang="ko-KR" sz="14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가로 보다는 세로 기준으로 만들어지며 터치스크린에서 작동해야 함</a:t>
            </a:r>
            <a:r>
              <a:rPr lang="en-US" altLang="ko-KR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meta viewport </a:t>
            </a: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를 사용하여 브라우저가 페이지의 크기를 조절할 수 있도록 </a:t>
            </a:r>
            <a:r>
              <a:rPr lang="ko-KR" altLang="en-US" sz="12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해야함</a:t>
            </a:r>
            <a:endParaRPr lang="en-US" altLang="ko-KR" sz="12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Grid, Multi-Column, Flexbox </a:t>
            </a: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같은 것들을 사용하여 </a:t>
            </a:r>
            <a:r>
              <a:rPr lang="en-US" altLang="ko-KR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viewport </a:t>
            </a: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에 맞춰야 함</a:t>
            </a:r>
            <a:endParaRPr lang="en-US" altLang="ko-KR" sz="12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CSS </a:t>
            </a: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미디어쿼리를 사용하여 디바이스에 따라서 요소의 크기가 </a:t>
            </a:r>
            <a:r>
              <a:rPr lang="ko-KR" altLang="en-US" sz="12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변경되야함</a:t>
            </a:r>
            <a:endParaRPr lang="en-US" altLang="ko-KR" sz="12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ko-KR" altLang="en-US" sz="14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706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헤드리스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(Headless)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CMS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5" name="내용 개체 틀 4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95" y="2170599"/>
            <a:ext cx="6563376" cy="34695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74" y="828958"/>
            <a:ext cx="3801005" cy="20767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188451" y="1705369"/>
            <a:ext cx="5815172" cy="120032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l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square" rtlCol="0">
            <a:spAutoFit/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일반적인 </a:t>
            </a:r>
            <a:r>
              <a:rPr lang="en-US" altLang="ko-KR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CMS(Contents Management System)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은</a:t>
            </a:r>
            <a:endParaRPr lang="en-US" altLang="ko-KR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백엔드와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프론트엔드가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섞여 있었음</a:t>
            </a:r>
            <a:endParaRPr lang="en-US" altLang="ko-KR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헤드리스</a:t>
            </a:r>
            <a:r>
              <a:rPr lang="en-US" altLang="ko-KR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CMS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는 소스가 분리되어 </a:t>
            </a:r>
            <a:endParaRPr lang="en-US" altLang="ko-KR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프론트엔트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코드에 </a:t>
            </a:r>
            <a:r>
              <a:rPr lang="ko-KR" alt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코드가 </a:t>
            </a:r>
            <a:r>
              <a:rPr lang="ko-KR" alt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전혀없음</a:t>
            </a:r>
            <a:r>
              <a:rPr lang="en-US" altLang="ko-KR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!</a:t>
            </a:r>
            <a:endParaRPr lang="ko-KR" alt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87704" y="5835723"/>
            <a:ext cx="821250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헤드리스 아키텍처는 ‘몸’을 담당하는 </a:t>
            </a:r>
            <a:r>
              <a:rPr lang="ko-KR" altLang="en-US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백엔드</a:t>
            </a:r>
            <a:r>
              <a:rPr lang="en-US" altLang="ko-KR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(</a:t>
            </a:r>
            <a:r>
              <a:rPr lang="ko-KR" altLang="en-US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콘텐츠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저장소</a:t>
            </a:r>
            <a:r>
              <a:rPr lang="en-US" altLang="ko-KR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)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가 </a:t>
            </a:r>
            <a:endParaRPr lang="en-US" altLang="ko-KR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ctr"/>
            <a:r>
              <a:rPr lang="ko-KR" alt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‘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머리’를 담당하는 </a:t>
            </a:r>
            <a:r>
              <a:rPr lang="ko-KR" altLang="en-US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프론트엔드와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분리된 일종의 </a:t>
            </a:r>
            <a:r>
              <a:rPr lang="ko-KR" altLang="en-US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백엔드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ko-KR" altLang="en-US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콘텐츠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관리 </a:t>
            </a:r>
            <a:r>
              <a:rPr lang="ko-KR" alt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시스템이다</a:t>
            </a:r>
            <a:endParaRPr lang="ko-KR" altLang="en-US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412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개발자의 필수도구들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17" y="1953457"/>
            <a:ext cx="3667637" cy="15242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26" y="2715564"/>
            <a:ext cx="3410426" cy="18576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689413" y="110875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ko-KR" altLang="en-US" sz="32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소스형상관리툴</a:t>
            </a:r>
            <a:endParaRPr lang="en-US" altLang="ko-KR" sz="3200" b="1" cap="all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8034" y="196151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>
            <a:defPPr rtl="0">
              <a:defRPr lang="ko-KR"/>
            </a:defPPr>
            <a:lvl1pPr>
              <a:defRPr b="1" cap="all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defRPr>
            </a:lvl1pPr>
          </a:lstStyle>
          <a:p>
            <a:r>
              <a:rPr lang="ko-KR" altLang="en-US" sz="3200" dirty="0" err="1"/>
              <a:t>소스코딩툴</a:t>
            </a:r>
            <a:endParaRPr lang="en-US" altLang="ko-KR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182863" y="4242866"/>
            <a:ext cx="4070345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하드디스크나 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USB</a:t>
            </a:r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가 </a:t>
            </a:r>
            <a:r>
              <a:rPr lang="ko-KR" altLang="en-US" b="1" dirty="0" err="1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필요없다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!</a:t>
            </a: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개발소스를 언제 어디서나 최신상태로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저장하고 이력을 남기고 사용한다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11632" y="5449834"/>
            <a:ext cx="3608680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b="1" dirty="0" err="1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프론트엔드</a:t>
            </a:r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 개발자의 손과 발이며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비서역할을 톡톡히 해주는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편리하고 능률적인 개발도구다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6399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프로젝트 기반 </a:t>
            </a:r>
            <a:r>
              <a:rPr lang="ko-KR" altLang="en-US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개발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ko-KR" altLang="en-US" b="1" dirty="0" err="1">
                <a:ln/>
                <a:solidFill>
                  <a:schemeClr val="accent3"/>
                </a:solidFill>
              </a:rPr>
              <a:t>로드맵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2" y="1872135"/>
            <a:ext cx="10840016" cy="2255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0" name="그룹 9"/>
          <p:cNvGrpSpPr/>
          <p:nvPr/>
        </p:nvGrpSpPr>
        <p:grpSpPr>
          <a:xfrm>
            <a:off x="319005" y="4841937"/>
            <a:ext cx="1315093" cy="1315093"/>
            <a:chOff x="1325366" y="4297407"/>
            <a:chExt cx="1315093" cy="1315093"/>
          </a:xfrm>
        </p:grpSpPr>
        <p:sp>
          <p:nvSpPr>
            <p:cNvPr id="9" name="타원 8"/>
            <p:cNvSpPr/>
            <p:nvPr/>
          </p:nvSpPr>
          <p:spPr>
            <a:xfrm>
              <a:off x="1325366" y="4297407"/>
              <a:ext cx="1315093" cy="1315093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</a:schemeClr>
                </a:gs>
                <a:gs pos="50000">
                  <a:schemeClr val="tx2">
                    <a:lumMod val="50000"/>
                  </a:schemeClr>
                </a:gs>
                <a:gs pos="100000">
                  <a:schemeClr val="tx2">
                    <a:lumMod val="90000"/>
                  </a:schemeClr>
                </a:gs>
              </a:gsLst>
              <a:lin ang="16200000" scaled="1"/>
              <a:tileRect/>
            </a:gra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34097" y="4624236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ko-KR" altLang="en-US" sz="20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기술</a:t>
              </a:r>
              <a:endParaRPr lang="en-US" altLang="ko-KR" sz="2000" b="1" dirty="0" smtClean="0">
                <a:ln w="50800"/>
                <a:solidFill>
                  <a:schemeClr val="bg1">
                    <a:shade val="50000"/>
                  </a:schemeClr>
                </a:solidFill>
              </a:endParaRPr>
            </a:p>
            <a:p>
              <a:r>
                <a:rPr lang="ko-KR" altLang="en-US" sz="20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적</a:t>
              </a:r>
              <a:r>
                <a:rPr lang="ko-KR" altLang="en-US" sz="2000" b="1" dirty="0">
                  <a:ln w="50800"/>
                  <a:solidFill>
                    <a:schemeClr val="bg1">
                      <a:shade val="50000"/>
                    </a:schemeClr>
                  </a:solidFill>
                </a:rPr>
                <a:t>용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859621" y="5694605"/>
            <a:ext cx="3071975" cy="1010723"/>
            <a:chOff x="1859622" y="5646715"/>
            <a:chExt cx="3071974" cy="1114895"/>
          </a:xfrm>
        </p:grpSpPr>
        <p:sp>
          <p:nvSpPr>
            <p:cNvPr id="6" name="직사각형 5"/>
            <p:cNvSpPr/>
            <p:nvPr/>
          </p:nvSpPr>
          <p:spPr>
            <a:xfrm>
              <a:off x="1859622" y="5646715"/>
              <a:ext cx="3071974" cy="1114895"/>
            </a:xfrm>
            <a:prstGeom prst="rect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11443" y="5730993"/>
              <a:ext cx="2677335" cy="9166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ko-KR" altLang="en-US" sz="1600" b="1" dirty="0" err="1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마크업기술</a:t>
              </a:r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(HTML,CSS)</a:t>
              </a:r>
            </a:p>
            <a:p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스크립트기술</a:t>
              </a:r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(</a:t>
              </a:r>
              <a:r>
                <a:rPr lang="en-US" altLang="ko-KR" sz="1600" b="1" dirty="0" err="1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Javascript</a:t>
              </a:r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)</a:t>
              </a:r>
            </a:p>
            <a:p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+</a:t>
              </a:r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제이쿼리 라이브러리 적용</a:t>
              </a:r>
              <a:endParaRPr lang="ko-KR" altLang="en-US" sz="1600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980325" y="5361128"/>
            <a:ext cx="6118062" cy="1351318"/>
            <a:chOff x="4931596" y="5768681"/>
            <a:chExt cx="3071974" cy="1339836"/>
          </a:xfrm>
        </p:grpSpPr>
        <p:sp>
          <p:nvSpPr>
            <p:cNvPr id="7" name="직사각형 6"/>
            <p:cNvSpPr/>
            <p:nvPr/>
          </p:nvSpPr>
          <p:spPr>
            <a:xfrm>
              <a:off x="4931596" y="5768681"/>
              <a:ext cx="3071974" cy="1339836"/>
            </a:xfrm>
            <a:prstGeom prst="rect">
              <a:avLst/>
            </a:prstGeom>
            <a:solidFill>
              <a:srgbClr val="FFBA75"/>
            </a:soli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98032" y="5921606"/>
              <a:ext cx="2339102" cy="94410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US" altLang="ko-KR" sz="1600" b="1" dirty="0">
                  <a:ln w="50800"/>
                  <a:solidFill>
                    <a:schemeClr val="bg1">
                      <a:shade val="50000"/>
                    </a:schemeClr>
                  </a:solidFill>
                </a:rPr>
                <a:t>JS</a:t>
              </a:r>
              <a:r>
                <a:rPr lang="ko-KR" altLang="en-US" sz="1600" b="1" dirty="0">
                  <a:ln w="50800"/>
                  <a:solidFill>
                    <a:schemeClr val="bg1">
                      <a:shade val="50000"/>
                    </a:schemeClr>
                  </a:solidFill>
                </a:rPr>
                <a:t>라이브러리 적용기술</a:t>
              </a:r>
              <a:endParaRPr lang="en-US" altLang="ko-KR" sz="1600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  <a:p>
              <a:pPr algn="ctr"/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(React + Ajax)</a:t>
              </a:r>
            </a:p>
            <a:p>
              <a:pPr algn="ctr"/>
              <a:r>
                <a:rPr lang="ko-KR" altLang="en-US" sz="1600" b="1" dirty="0" err="1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백엔드파트</a:t>
              </a:r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 연결적용</a:t>
              </a:r>
              <a:endParaRPr lang="en-US" altLang="ko-KR" sz="1600" b="1" dirty="0" smtClean="0">
                <a:ln w="50800"/>
                <a:solidFill>
                  <a:schemeClr val="bg1">
                    <a:shade val="50000"/>
                  </a:schemeClr>
                </a:solidFill>
              </a:endParaRPr>
            </a:p>
            <a:p>
              <a:pPr algn="ctr"/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(PHP + MySQL)</a:t>
              </a:r>
              <a:endParaRPr lang="ko-KR" altLang="en-US" sz="1600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067677" y="4224299"/>
            <a:ext cx="3030710" cy="1044549"/>
            <a:chOff x="8510797" y="6029780"/>
            <a:chExt cx="2585417" cy="1085473"/>
          </a:xfrm>
        </p:grpSpPr>
        <p:sp>
          <p:nvSpPr>
            <p:cNvPr id="8" name="직사각형 7"/>
            <p:cNvSpPr/>
            <p:nvPr/>
          </p:nvSpPr>
          <p:spPr>
            <a:xfrm>
              <a:off x="8510797" y="6029780"/>
              <a:ext cx="2585417" cy="1085473"/>
            </a:xfrm>
            <a:prstGeom prst="rect">
              <a:avLst/>
            </a:prstGeom>
            <a:solidFill>
              <a:srgbClr val="B5A8EA"/>
            </a:soli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872714" y="6093555"/>
              <a:ext cx="1992328" cy="9464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2</a:t>
              </a:r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차</a:t>
              </a:r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PJ</a:t>
              </a:r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의 완성도 높이기</a:t>
              </a:r>
              <a:endParaRPr lang="en-US" altLang="ko-KR" sz="1600" b="1" dirty="0" smtClean="0">
                <a:ln w="50800"/>
                <a:solidFill>
                  <a:schemeClr val="bg1">
                    <a:shade val="50000"/>
                  </a:schemeClr>
                </a:solidFill>
              </a:endParaRPr>
            </a:p>
            <a:p>
              <a:pPr algn="ctr"/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서브페이지 추가하기</a:t>
              </a:r>
              <a:endParaRPr lang="en-US" altLang="ko-KR" sz="1600" b="1" dirty="0" smtClean="0">
                <a:ln w="50800"/>
                <a:solidFill>
                  <a:schemeClr val="bg1">
                    <a:shade val="50000"/>
                  </a:schemeClr>
                </a:solidFill>
              </a:endParaRPr>
            </a:p>
            <a:p>
              <a:pPr algn="ctr"/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추가기능 완성하기</a:t>
              </a:r>
              <a:endParaRPr lang="ko-KR" altLang="en-US" sz="1600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352044" y="3700324"/>
            <a:ext cx="8349552" cy="338554"/>
            <a:chOff x="2352044" y="4216267"/>
            <a:chExt cx="8349552" cy="338554"/>
          </a:xfrm>
        </p:grpSpPr>
        <p:grpSp>
          <p:nvGrpSpPr>
            <p:cNvPr id="23" name="그룹 22"/>
            <p:cNvGrpSpPr/>
            <p:nvPr/>
          </p:nvGrpSpPr>
          <p:grpSpPr>
            <a:xfrm>
              <a:off x="2352044" y="4216267"/>
              <a:ext cx="2182008" cy="338554"/>
              <a:chOff x="2352044" y="4216267"/>
              <a:chExt cx="2182008" cy="338554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600165" y="4229739"/>
                <a:ext cx="1685766" cy="311611"/>
              </a:xfrm>
              <a:prstGeom prst="rect">
                <a:avLst/>
              </a:prstGeom>
              <a:solidFill>
                <a:srgbClr val="FFD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52044" y="4216267"/>
                <a:ext cx="21820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bg2"/>
                    </a:solidFill>
                  </a:rPr>
                  <a:t>1</a:t>
                </a:r>
                <a:r>
                  <a:rPr lang="ko-KR" altLang="en-US" sz="1600" b="1" dirty="0" smtClean="0">
                    <a:solidFill>
                      <a:schemeClr val="bg2"/>
                    </a:solidFill>
                  </a:rPr>
                  <a:t>차 프로젝트</a:t>
                </a:r>
                <a:r>
                  <a:rPr lang="en-US" altLang="ko-KR" sz="16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sz="1600" b="1" dirty="0" smtClean="0">
                    <a:solidFill>
                      <a:schemeClr val="bg2"/>
                    </a:solidFill>
                  </a:rPr>
                  <a:t>: </a:t>
                </a:r>
                <a:r>
                  <a:rPr lang="ko-KR" altLang="en-US" sz="1600" b="1" dirty="0" err="1" smtClean="0">
                    <a:solidFill>
                      <a:schemeClr val="bg2"/>
                    </a:solidFill>
                  </a:rPr>
                  <a:t>순수웹</a:t>
                </a:r>
                <a:endParaRPr lang="ko-KR" altLang="en-US" sz="1600" b="1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5209601" y="4216267"/>
              <a:ext cx="2136250" cy="338554"/>
              <a:chOff x="5209601" y="4216267"/>
              <a:chExt cx="2136250" cy="338554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5660085" y="4229739"/>
                <a:ext cx="1685766" cy="311611"/>
              </a:xfrm>
              <a:prstGeom prst="rect">
                <a:avLst/>
              </a:prstGeom>
              <a:solidFill>
                <a:srgbClr val="FFD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209601" y="4216267"/>
                <a:ext cx="20217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2"/>
                    </a:solidFill>
                  </a:rPr>
                  <a:t>2</a:t>
                </a:r>
                <a:r>
                  <a:rPr lang="ko-KR" altLang="en-US" sz="1600" b="1" dirty="0" smtClean="0">
                    <a:solidFill>
                      <a:schemeClr val="bg2"/>
                    </a:solidFill>
                  </a:rPr>
                  <a:t>차 프로젝트</a:t>
                </a:r>
                <a:r>
                  <a:rPr lang="en-US" altLang="ko-KR" sz="16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sz="1600" b="1" dirty="0" smtClean="0">
                    <a:solidFill>
                      <a:schemeClr val="bg2"/>
                    </a:solidFill>
                  </a:rPr>
                  <a:t>: </a:t>
                </a:r>
                <a:r>
                  <a:rPr lang="ko-KR" altLang="en-US" sz="1600" b="1" dirty="0">
                    <a:solidFill>
                      <a:schemeClr val="bg2"/>
                    </a:solidFill>
                  </a:rPr>
                  <a:t>뷰</a:t>
                </a:r>
                <a:r>
                  <a:rPr lang="en-US" altLang="ko-KR" sz="1600" b="1" dirty="0" smtClean="0">
                    <a:solidFill>
                      <a:schemeClr val="bg2"/>
                    </a:solidFill>
                  </a:rPr>
                  <a:t>PJ</a:t>
                </a:r>
                <a:endParaRPr lang="ko-KR" altLang="en-US" sz="1600" b="1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8269520" y="4216267"/>
              <a:ext cx="2432076" cy="338554"/>
              <a:chOff x="8269520" y="4216267"/>
              <a:chExt cx="2432076" cy="338554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8720004" y="4229739"/>
                <a:ext cx="1685766" cy="311611"/>
              </a:xfrm>
              <a:prstGeom prst="rect">
                <a:avLst/>
              </a:prstGeom>
              <a:solidFill>
                <a:srgbClr val="B4AA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269520" y="4216267"/>
                <a:ext cx="24320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2"/>
                    </a:solidFill>
                  </a:rPr>
                  <a:t>3</a:t>
                </a:r>
                <a:r>
                  <a:rPr lang="ko-KR" altLang="en-US" sz="1600" b="1" dirty="0" smtClean="0">
                    <a:solidFill>
                      <a:schemeClr val="bg2"/>
                    </a:solidFill>
                  </a:rPr>
                  <a:t>차 프로젝트</a:t>
                </a:r>
                <a:r>
                  <a:rPr lang="en-US" altLang="ko-KR" sz="16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sz="1600" b="1" dirty="0" smtClean="0">
                    <a:solidFill>
                      <a:schemeClr val="bg2"/>
                    </a:solidFill>
                  </a:rPr>
                  <a:t>: </a:t>
                </a:r>
                <a:r>
                  <a:rPr lang="ko-KR" altLang="en-US" sz="1600" b="1" dirty="0" err="1" smtClean="0">
                    <a:solidFill>
                      <a:schemeClr val="bg2"/>
                    </a:solidFill>
                  </a:rPr>
                  <a:t>리액트</a:t>
                </a:r>
                <a:r>
                  <a:rPr lang="en-US" altLang="ko-KR" sz="1600" b="1" dirty="0" smtClean="0">
                    <a:solidFill>
                      <a:schemeClr val="bg2"/>
                    </a:solidFill>
                  </a:rPr>
                  <a:t>PJ</a:t>
                </a:r>
                <a:endParaRPr lang="ko-KR" altLang="en-US" sz="1600" b="1" dirty="0">
                  <a:solidFill>
                    <a:schemeClr val="bg2"/>
                  </a:solidFill>
                </a:endParaRP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4980325" y="4204113"/>
            <a:ext cx="3037608" cy="992337"/>
            <a:chOff x="4931596" y="5434864"/>
            <a:chExt cx="3071974" cy="1514481"/>
          </a:xfrm>
        </p:grpSpPr>
        <p:sp>
          <p:nvSpPr>
            <p:cNvPr id="28" name="직사각형 27"/>
            <p:cNvSpPr/>
            <p:nvPr/>
          </p:nvSpPr>
          <p:spPr>
            <a:xfrm>
              <a:off x="4931596" y="5434864"/>
              <a:ext cx="3071974" cy="1514481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91585" y="5531286"/>
              <a:ext cx="2551997" cy="12682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ko-KR" altLang="en-US" sz="1600" b="1" dirty="0" err="1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뷰</a:t>
              </a:r>
              <a:r>
                <a:rPr lang="en-US" altLang="ko-KR" sz="1600" b="1" dirty="0" err="1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js</a:t>
              </a:r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를 활용한 </a:t>
              </a:r>
              <a:r>
                <a:rPr lang="ko-KR" altLang="en-US" sz="1600" b="1" dirty="0" err="1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팀프로젝트</a:t>
              </a:r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/>
              </a:r>
              <a:b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</a:br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주제를 정하여 </a:t>
              </a:r>
              <a:r>
                <a:rPr lang="ko-KR" altLang="en-US" sz="1600" b="1" dirty="0" err="1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팀별로</a:t>
              </a:r>
              <a:endParaRPr lang="en-US" altLang="ko-KR" sz="1600" b="1" dirty="0" smtClean="0">
                <a:ln w="50800"/>
                <a:solidFill>
                  <a:schemeClr val="bg1">
                    <a:shade val="50000"/>
                  </a:schemeClr>
                </a:solidFill>
              </a:endParaRPr>
            </a:p>
            <a:p>
              <a:pPr algn="ctr"/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협업프로젝트 진행</a:t>
              </a:r>
              <a:endParaRPr lang="ko-KR" altLang="en-US" sz="1600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65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1592" y="669412"/>
            <a:ext cx="7958331" cy="1077229"/>
          </a:xfr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altLang="ko-KR" b="1" dirty="0">
                <a:ln/>
                <a:solidFill>
                  <a:schemeClr val="accent3"/>
                </a:solidFill>
              </a:rPr>
              <a:t>1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차 프로젝트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en-US" altLang="ko-KR" b="1" dirty="0">
                <a:ln/>
                <a:solidFill>
                  <a:schemeClr val="accent3"/>
                </a:solidFill>
              </a:rPr>
              <a:t>Web Project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77455" y="565892"/>
            <a:ext cx="4489807" cy="1284270"/>
            <a:chOff x="3277456" y="831421"/>
            <a:chExt cx="4489807" cy="1284270"/>
          </a:xfrm>
        </p:grpSpPr>
        <p:sp>
          <p:nvSpPr>
            <p:cNvPr id="7" name="타원 6"/>
            <p:cNvSpPr/>
            <p:nvPr/>
          </p:nvSpPr>
          <p:spPr>
            <a:xfrm>
              <a:off x="3277456" y="831421"/>
              <a:ext cx="4489807" cy="1284270"/>
            </a:xfrm>
            <a:prstGeom prst="ellipse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16200000" scaled="1"/>
            </a:gradFill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63082" y="1119613"/>
              <a:ext cx="34950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altLang="ko-KR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HTML + CSS + </a:t>
              </a:r>
              <a:r>
                <a:rPr lang="en-US" altLang="ko-KR" sz="2000" b="1" spc="50" dirty="0" err="1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Javascript</a:t>
              </a:r>
              <a:r>
                <a:rPr lang="en-US" altLang="ko-KR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 </a:t>
              </a:r>
            </a:p>
            <a:p>
              <a:pPr algn="ctr"/>
              <a:r>
                <a:rPr lang="ko-KR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활용 프로젝트</a:t>
              </a:r>
              <a:endParaRPr lang="ko-KR" altLang="en-US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066" y="2168544"/>
            <a:ext cx="6082302" cy="34742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0" name="내용 개체 틀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98" y="2808421"/>
            <a:ext cx="5888223" cy="35329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40" y="919976"/>
            <a:ext cx="2210108" cy="45535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9" y="1850162"/>
            <a:ext cx="2210108" cy="4563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040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altLang="ko-KR" b="1" dirty="0" smtClean="0">
                <a:ln/>
                <a:solidFill>
                  <a:schemeClr val="accent3"/>
                </a:solidFill>
              </a:rPr>
              <a:t>2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차 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프로젝트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뷰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JS 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적용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452125" y="471831"/>
            <a:ext cx="3215812" cy="1284270"/>
            <a:chOff x="3452125" y="471831"/>
            <a:chExt cx="3215812" cy="1284270"/>
          </a:xfrm>
        </p:grpSpPr>
        <p:sp>
          <p:nvSpPr>
            <p:cNvPr id="8" name="타원 7"/>
            <p:cNvSpPr/>
            <p:nvPr/>
          </p:nvSpPr>
          <p:spPr>
            <a:xfrm>
              <a:off x="3452125" y="471831"/>
              <a:ext cx="3215812" cy="1284270"/>
            </a:xfrm>
            <a:prstGeom prst="ellipse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16200000" scaled="1"/>
            </a:gradFill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81270" y="760023"/>
              <a:ext cx="16723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altLang="ko-KR" sz="2000" b="1" spc="50" dirty="0" err="1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Vue</a:t>
              </a:r>
              <a:r>
                <a:rPr lang="en-US" altLang="ko-KR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 JS </a:t>
              </a:r>
              <a:r>
                <a:rPr lang="ko-KR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활용</a:t>
              </a:r>
              <a:endParaRPr lang="en-US" altLang="ko-KR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  <a:p>
              <a:pPr algn="ctr"/>
              <a:r>
                <a:rPr lang="ko-KR" altLang="en-US" sz="2000" b="1" spc="50" dirty="0" err="1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팀</a:t>
              </a:r>
              <a:r>
                <a:rPr lang="ko-KR" altLang="en-US" sz="2000" b="1" spc="50" dirty="0" err="1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프로젝트</a:t>
              </a:r>
              <a:endParaRPr lang="ko-KR" altLang="en-US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88" y="2168544"/>
            <a:ext cx="5872058" cy="34742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2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98" y="2868157"/>
            <a:ext cx="5888223" cy="34134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40" y="956879"/>
            <a:ext cx="2210108" cy="44797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9" y="1869737"/>
            <a:ext cx="2210108" cy="45239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311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00692" y="344935"/>
            <a:ext cx="3287731" cy="1284270"/>
            <a:chOff x="400692" y="344935"/>
            <a:chExt cx="3287731" cy="1284270"/>
          </a:xfrm>
        </p:grpSpPr>
        <p:sp>
          <p:nvSpPr>
            <p:cNvPr id="15" name="타원 14"/>
            <p:cNvSpPr/>
            <p:nvPr/>
          </p:nvSpPr>
          <p:spPr>
            <a:xfrm>
              <a:off x="400692" y="344935"/>
              <a:ext cx="3287731" cy="1284270"/>
            </a:xfrm>
            <a:prstGeom prst="ellipse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16200000" scaled="1"/>
            </a:gradFill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73593" y="633127"/>
              <a:ext cx="21419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spc="50" dirty="0" err="1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리액트</a:t>
              </a:r>
              <a:r>
                <a:rPr lang="ko-KR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 활용 </a:t>
              </a:r>
              <a:r>
                <a:rPr lang="en-US" altLang="ko-KR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2</a:t>
              </a:r>
              <a:r>
                <a:rPr lang="ko-KR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차 </a:t>
              </a:r>
              <a:r>
                <a:rPr lang="en-US" altLang="ko-KR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/>
              </a:r>
              <a:br>
                <a:rPr lang="en-US" altLang="ko-KR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</a:br>
              <a:r>
                <a:rPr lang="ko-KR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프로젝트</a:t>
              </a:r>
              <a:endParaRPr lang="ko-KR" altLang="en-US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527" y="344935"/>
            <a:ext cx="2191056" cy="45250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389" y="987070"/>
            <a:ext cx="2219635" cy="4563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1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435" y="987070"/>
            <a:ext cx="2200582" cy="45250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2Lef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680" y="1857478"/>
            <a:ext cx="2172003" cy="45440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2Lef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0695" y="263784"/>
            <a:ext cx="7958331" cy="1077229"/>
          </a:xfr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altLang="ko-KR" b="1" dirty="0">
                <a:ln/>
                <a:solidFill>
                  <a:schemeClr val="accent3"/>
                </a:solidFill>
              </a:rPr>
              <a:t>3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차 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프로젝트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리액트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 활용 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Web App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17" y="1857478"/>
            <a:ext cx="2219635" cy="4563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1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830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개발자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ko-KR" altLang="en-US" b="1" dirty="0">
                <a:ln/>
                <a:solidFill>
                  <a:schemeClr val="accent3"/>
                </a:solidFill>
              </a:rPr>
              <a:t>채용공고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4" y="764535"/>
            <a:ext cx="5220429" cy="38200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25" y="1261860"/>
            <a:ext cx="5963482" cy="53919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51" y="1777428"/>
            <a:ext cx="4686954" cy="33056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9" name="그룹 8"/>
          <p:cNvGrpSpPr/>
          <p:nvPr/>
        </p:nvGrpSpPr>
        <p:grpSpPr>
          <a:xfrm>
            <a:off x="1726058" y="359596"/>
            <a:ext cx="1931542" cy="595901"/>
            <a:chOff x="1726058" y="359596"/>
            <a:chExt cx="1931542" cy="595901"/>
          </a:xfrm>
        </p:grpSpPr>
        <p:sp>
          <p:nvSpPr>
            <p:cNvPr id="7" name="타원 6"/>
            <p:cNvSpPr/>
            <p:nvPr/>
          </p:nvSpPr>
          <p:spPr>
            <a:xfrm>
              <a:off x="1726058" y="359596"/>
              <a:ext cx="1931542" cy="59590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04543" y="47288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ko-KR" altLang="en-US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예시</a:t>
              </a:r>
              <a:r>
                <a:rPr lang="en-US" altLang="ko-KR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1</a:t>
              </a:r>
              <a:endParaRPr lang="ko-KR" altLang="en-US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249095" y="883576"/>
            <a:ext cx="1931542" cy="595901"/>
            <a:chOff x="1726058" y="359596"/>
            <a:chExt cx="1931542" cy="595901"/>
          </a:xfrm>
        </p:grpSpPr>
        <p:sp>
          <p:nvSpPr>
            <p:cNvPr id="11" name="타원 10"/>
            <p:cNvSpPr/>
            <p:nvPr/>
          </p:nvSpPr>
          <p:spPr>
            <a:xfrm>
              <a:off x="1726058" y="359596"/>
              <a:ext cx="1931542" cy="59590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04543" y="47288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ko-KR" altLang="en-US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예시</a:t>
              </a:r>
              <a:r>
                <a:rPr lang="en-US" altLang="ko-KR" b="1" dirty="0">
                  <a:ln w="50800"/>
                  <a:solidFill>
                    <a:schemeClr val="bg1">
                      <a:shade val="50000"/>
                    </a:schemeClr>
                  </a:solidFill>
                </a:rPr>
                <a:t>2</a:t>
              </a:r>
              <a:endParaRPr lang="ko-KR" altLang="en-US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488857" y="1479477"/>
            <a:ext cx="1931542" cy="595901"/>
            <a:chOff x="1726058" y="359596"/>
            <a:chExt cx="1931542" cy="595901"/>
          </a:xfrm>
        </p:grpSpPr>
        <p:sp>
          <p:nvSpPr>
            <p:cNvPr id="14" name="타원 13"/>
            <p:cNvSpPr/>
            <p:nvPr/>
          </p:nvSpPr>
          <p:spPr>
            <a:xfrm>
              <a:off x="1726058" y="359596"/>
              <a:ext cx="1931542" cy="59590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04543" y="47288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ko-KR" altLang="en-US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예시</a:t>
              </a:r>
              <a:r>
                <a:rPr lang="en-US" altLang="ko-KR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3</a:t>
              </a:r>
              <a:endParaRPr lang="ko-KR" altLang="en-US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pic>
        <p:nvPicPr>
          <p:cNvPr id="16" name="그림 15" descr="화면 캡처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"/>
          <a:stretch/>
        </p:blipFill>
        <p:spPr>
          <a:xfrm>
            <a:off x="7420398" y="4265689"/>
            <a:ext cx="3801005" cy="22487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5414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개발자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ko-KR" altLang="en-US" b="1" dirty="0">
                <a:ln/>
                <a:solidFill>
                  <a:schemeClr val="accent3"/>
                </a:solidFill>
              </a:rPr>
              <a:t>코딩테스트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9" y="1330790"/>
            <a:ext cx="7796212" cy="1639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직사각형 5"/>
          <p:cNvSpPr/>
          <p:nvPr/>
        </p:nvSpPr>
        <p:spPr>
          <a:xfrm>
            <a:off x="4058292" y="1345915"/>
            <a:ext cx="1181528" cy="116405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82" y="1927943"/>
            <a:ext cx="6249272" cy="42011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33" y="3942234"/>
            <a:ext cx="4239064" cy="25258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0220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개발자란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?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 브라우저에서 다운로드 되는 모든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프레셋팅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코드를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구현하는자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프론트엔드는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백엔드영역의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상대되는 분야임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그렇다면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…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백엔드개발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분야는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?</a:t>
            </a:r>
          </a:p>
          <a:p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백엔드는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DB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등 서버에서 해석되는 코드를 구현하는 분야임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프론트엔드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개발자는 브라우저와 대화하는 자임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참고로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웹퍼블리셔는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한국에서만 쓰이는 말로 디자인과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마크업을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담당하는 사람임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심지어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JS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를 다루지 않는 경우도 있음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  <a:endParaRPr lang="ko-KR" altLang="en-US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826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개발자가 </a:t>
            </a:r>
            <a:r>
              <a:rPr lang="ko-KR" altLang="en-US" b="1" dirty="0" err="1">
                <a:ln/>
                <a:solidFill>
                  <a:schemeClr val="accent3"/>
                </a:solidFill>
              </a:rPr>
              <a:t>되기위한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ko-KR" altLang="en-US" b="1" dirty="0">
                <a:ln/>
                <a:solidFill>
                  <a:schemeClr val="accent3"/>
                </a:solidFill>
              </a:rPr>
              <a:t>우리의 대책은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?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383" y="1594109"/>
            <a:ext cx="3934374" cy="370574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63" y="2648606"/>
            <a:ext cx="4629796" cy="31341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2023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프론트엔드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(</a:t>
            </a:r>
            <a:r>
              <a:rPr lang="en-US" altLang="ko-KR" b="1" dirty="0" err="1" smtClean="0">
                <a:ln/>
                <a:solidFill>
                  <a:schemeClr val="accent3"/>
                </a:solidFill>
              </a:rPr>
              <a:t>React,PHP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), </a:t>
            </a:r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플러터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(Flutter)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활용 웹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&amp;</a:t>
            </a:r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앱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 개발양성 과정 정의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773598" y="2052115"/>
            <a:ext cx="7799151" cy="4205809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 lnSpcReduction="2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브라우저에서 해석되는 코드인 정보의 구조화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(HTML),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정보의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UI/UX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구성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(CSS)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및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JS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언어를 활용한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브라우저 프로그래밍 언어로 스크립트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로직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개발을 훈련한다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</a:p>
          <a:p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JS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언어활용에 있어서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React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라이브러리를 활용한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웹개발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및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SPA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구현에 대한 이해를 높이기 위한 내용으로 훈련한다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그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런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데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…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프론트엔드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개발과정에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PHP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언어는 무엇인가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?</a:t>
            </a: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수 많은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언어중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PHP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를 활용한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개발소스와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프론트엔드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개발소스를 연결하여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백엔드에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대한 이해를 높이는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훈련을한다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추가적으로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…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개발자의 응용력 및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확장성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훈련으로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차세대 통합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모바일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앱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개발언어로 주목 받는 다트언어를 사용한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플러터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프레임워크를 활용한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모바일앱을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구현하기 위한 기초를 훈련한다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  <a:endParaRPr lang="ko-KR" altLang="en-US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964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smtClean="0">
                <a:ln/>
                <a:solidFill>
                  <a:schemeClr val="accent3"/>
                </a:solidFill>
              </a:rPr>
              <a:t>웹 개발 </a:t>
            </a:r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트렌드의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 핵심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93" y="2052638"/>
            <a:ext cx="7144751" cy="3997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0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smtClean="0">
                <a:ln/>
                <a:solidFill>
                  <a:schemeClr val="accent3"/>
                </a:solidFill>
              </a:rPr>
              <a:t>자바스크립트 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1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99362" y="2052117"/>
            <a:ext cx="7970777" cy="3793880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 개발에서 가장 넓게 사용되는 프로그래밍언어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2022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년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가장 자주 쓰인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프로그래밍언어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(Statista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통계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객체 기반의 역동적인 언어로서 클라이언트와 서버 모두에서 사용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사파리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크롬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8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파이어폭스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IE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와 같은 수많은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브라우저 지원</a:t>
            </a:r>
            <a:endParaRPr lang="ko-KR" altLang="en-US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웹페이지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구조와 스타일을 쌍방향에서 다룰 수 있는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우수성</a:t>
            </a:r>
            <a:endParaRPr lang="en-US" altLang="ko-KR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수 많은 라이브러리와 프레임워크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사용 가능</a:t>
            </a:r>
            <a:endParaRPr lang="en-US" altLang="ko-KR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ko-KR" altLang="en-US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2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자바스크립트 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2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4" y="1130156"/>
            <a:ext cx="10263885" cy="530146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TextBox 4">
            <a:hlinkClick r:id="rId3"/>
          </p:cNvPr>
          <p:cNvSpPr txBox="1"/>
          <p:nvPr/>
        </p:nvSpPr>
        <p:spPr>
          <a:xfrm>
            <a:off x="9596063" y="5690942"/>
            <a:ext cx="1580158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2022</a:t>
            </a:r>
            <a:r>
              <a:rPr lang="ko-KR" altLang="en-US" dirty="0" smtClean="0">
                <a:solidFill>
                  <a:schemeClr val="bg1"/>
                </a:solidFill>
              </a:rPr>
              <a:t>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Statista</a:t>
            </a:r>
            <a:r>
              <a:rPr lang="ko-KR" altLang="en-US" dirty="0" smtClean="0">
                <a:solidFill>
                  <a:schemeClr val="bg1"/>
                </a:solidFill>
              </a:rPr>
              <a:t>통계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77334" y="1301101"/>
            <a:ext cx="6061017" cy="1985894"/>
            <a:chOff x="377334" y="1301101"/>
            <a:chExt cx="6061017" cy="1985894"/>
          </a:xfrm>
        </p:grpSpPr>
        <p:sp>
          <p:nvSpPr>
            <p:cNvPr id="6" name="왼쪽 화살표 5"/>
            <p:cNvSpPr/>
            <p:nvPr/>
          </p:nvSpPr>
          <p:spPr>
            <a:xfrm rot="15469755">
              <a:off x="5556297" y="2162328"/>
              <a:ext cx="797179" cy="257050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 rot="474908">
              <a:off x="377334" y="1301101"/>
              <a:ext cx="5893353" cy="3401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71420" y="2747871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65.36%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5350092" y="2578079"/>
              <a:ext cx="1088259" cy="7089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766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자바스크립트 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3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85" y="2131745"/>
            <a:ext cx="6754168" cy="38391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5036733" y="1551666"/>
            <a:ext cx="398698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ko-KR" altLang="en-US" sz="20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인기 있는 </a:t>
            </a:r>
            <a:r>
              <a:rPr lang="ko-KR" altLang="en-US" sz="20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프론트앤드</a:t>
            </a:r>
            <a:r>
              <a:rPr lang="ko-KR" altLang="en-US" sz="20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프레임워크</a:t>
            </a:r>
            <a:endParaRPr lang="ko-KR" altLang="en-US" sz="20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82979" y="3662062"/>
            <a:ext cx="3054439" cy="233910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effectLst>
            <a:softEdge rad="0"/>
          </a:effectLst>
          <a:scene3d>
            <a:camera prst="orthographicFront"/>
            <a:lightRig rig="flat" dir="tl">
              <a:rot lat="0" lon="0" rev="6600000"/>
            </a:lightRig>
          </a:scene3d>
          <a:sp3d>
            <a:bevelT w="165100" prst="coolSlant"/>
          </a:sp3d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altLang="ko-KR" sz="20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React</a:t>
            </a:r>
            <a:endParaRPr lang="en-US" altLang="ko-KR" sz="1400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페이스북</a:t>
            </a:r>
            <a:r>
              <a:rPr lang="en-US" altLang="ko-KR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(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현재는 메타</a:t>
            </a:r>
            <a:r>
              <a:rPr lang="en-US" altLang="ko-KR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)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에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의해 개발된 </a:t>
            </a:r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리액트는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함수형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, </a:t>
            </a:r>
            <a:r>
              <a:rPr lang="ko-KR" altLang="en-US" sz="1400" b="1" dirty="0" err="1">
                <a:ln w="50800"/>
                <a:solidFill>
                  <a:schemeClr val="bg1">
                    <a:shade val="50000"/>
                  </a:schemeClr>
                </a:solidFill>
              </a:rPr>
              <a:t>선언형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, </a:t>
            </a:r>
            <a:endParaRPr lang="en-US" altLang="ko-KR" sz="1400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그리고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구성요소 기반 스타일을 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도입</a:t>
            </a:r>
            <a:r>
              <a:rPr lang="en-US" altLang="ko-KR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</a:p>
          <a:p>
            <a:pPr algn="ctr"/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리액</a:t>
            </a:r>
            <a:r>
              <a:rPr lang="ko-KR" altLang="en-US" sz="1400" b="1" dirty="0" err="1">
                <a:ln w="50800"/>
                <a:solidFill>
                  <a:schemeClr val="bg1">
                    <a:shade val="50000"/>
                  </a:schemeClr>
                </a:solidFill>
              </a:rPr>
              <a:t>트</a:t>
            </a:r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는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높은 유입 </a:t>
            </a:r>
            <a:r>
              <a:rPr lang="ko-KR" altLang="en-US" sz="1400" b="1" dirty="0" err="1">
                <a:ln w="50800"/>
                <a:solidFill>
                  <a:schemeClr val="bg1">
                    <a:shade val="50000"/>
                  </a:schemeClr>
                </a:solidFill>
              </a:rPr>
              <a:t>트래픽을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 가진 웹 페이지의 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동적 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UI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를 개발하고 운영하는 데 사용됩니다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. </a:t>
            </a:r>
            <a:endParaRPr lang="en-US" altLang="ko-KR" sz="1400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가상 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DOM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을 사용하므로 웹과 </a:t>
            </a:r>
            <a:r>
              <a:rPr lang="ko-KR" altLang="en-US" sz="1400" b="1" dirty="0" err="1">
                <a:ln w="50800"/>
                <a:solidFill>
                  <a:schemeClr val="bg1">
                    <a:shade val="50000"/>
                  </a:schemeClr>
                </a:solidFill>
              </a:rPr>
              <a:t>앱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프론트엔드개발을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위한 빠른 </a:t>
            </a:r>
            <a:endParaRPr lang="en-US" altLang="ko-KR" sz="1400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렌더링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속도가 보장됩니다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03200" y="4271487"/>
            <a:ext cx="3177715" cy="212365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effectLst>
            <a:softEdge rad="0"/>
          </a:effectLst>
          <a:scene3d>
            <a:camera prst="orthographicFront"/>
            <a:lightRig rig="flat" dir="tl">
              <a:rot lat="0" lon="0" rev="6600000"/>
            </a:lightRig>
          </a:scene3d>
          <a:sp3d>
            <a:bevelT w="165100" prst="coolSlant"/>
          </a:sp3d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defPPr rtl="0">
              <a:defRPr lang="ko-KR"/>
            </a:defPPr>
            <a:lvl1pPr algn="ctr">
              <a:defRPr sz="20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</a:lstStyle>
          <a:p>
            <a:r>
              <a:rPr lang="en-US" altLang="ko-KR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Vue.js</a:t>
            </a:r>
            <a:endParaRPr lang="en-US" altLang="ko-KR" sz="140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오늘날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, </a:t>
            </a:r>
            <a:r>
              <a:rPr lang="ko-KR" altLang="en-US" sz="140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뷰</a:t>
            </a:r>
            <a:r>
              <a:rPr lang="en-US" altLang="ko-KR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JS</a:t>
            </a:r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는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가장 단순한 프레임워크 중 하나입니다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점유율과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만족도적인 측면에서 바라볼 때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, Vue.js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는 세 번째로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좋은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자바스크립트 프레임워크입니다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게다가 고성능의 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SPA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를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구축할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수 있다는 점은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, Vue.js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를 더욱 매력적으로 만듭니다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0706" y="1256382"/>
            <a:ext cx="3044786" cy="2554545"/>
          </a:xfrm>
          <a:prstGeom prst="rect">
            <a:avLst/>
          </a:prstGeom>
          <a:gradFill flip="none" rotWithShape="1">
            <a:gsLst>
              <a:gs pos="0">
                <a:srgbClr val="FF9933"/>
              </a:gs>
              <a:gs pos="100000">
                <a:srgbClr val="FFCCFF"/>
              </a:gs>
            </a:gsLst>
            <a:lin ang="16200000" scaled="1"/>
            <a:tileRect/>
          </a:gradFill>
          <a:effectLst>
            <a:softEdge rad="0"/>
          </a:effectLst>
          <a:scene3d>
            <a:camera prst="orthographicFront"/>
            <a:lightRig rig="flat" dir="tl">
              <a:rot lat="0" lon="0" rev="6600000"/>
            </a:lightRig>
          </a:scene3d>
          <a:sp3d>
            <a:bevelT w="165100" prst="coolSlant"/>
          </a:sp3d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defPPr rtl="0">
              <a:defRPr lang="ko-KR"/>
            </a:defPPr>
            <a:lvl1pPr algn="ctr">
              <a:defRPr sz="20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</a:lstStyle>
          <a:p>
            <a:r>
              <a:rPr lang="en-US" altLang="ko-KR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Angular JS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 </a:t>
            </a:r>
            <a:endParaRPr lang="en-US" altLang="ko-KR" sz="140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2016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년에 공식적으로 출시된 </a:t>
            </a:r>
            <a:r>
              <a:rPr lang="ko-KR" altLang="en-US" sz="140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앵귤러</a:t>
            </a:r>
            <a:r>
              <a:rPr lang="en-US" altLang="ko-KR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JS</a:t>
            </a:r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는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구글에</a:t>
            </a:r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의해 개발되었습니다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이는 타입스크립트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(</a:t>
            </a:r>
            <a:r>
              <a:rPr lang="en-US" altLang="ko-KR" sz="1400" dirty="0" err="1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TypeScript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)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기반의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가장 강력하고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,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효율적인 </a:t>
            </a:r>
            <a:r>
              <a:rPr lang="ko-KR" altLang="en-US" sz="1400" dirty="0" err="1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오픈소스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</a:t>
            </a:r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자바스크립트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프레임워크 중 하나입니다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구성요소 기반 스타일과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트리 </a:t>
            </a:r>
            <a:r>
              <a:rPr lang="ko-KR" altLang="en-US" sz="1400" dirty="0" err="1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뷰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(Tree-view)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구조를 통해 세련된 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SPA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를 개발할 수 있습니다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315145" y="2158176"/>
            <a:ext cx="2054030" cy="950358"/>
            <a:chOff x="4315145" y="2158176"/>
            <a:chExt cx="2054030" cy="950358"/>
          </a:xfrm>
        </p:grpSpPr>
        <p:sp>
          <p:nvSpPr>
            <p:cNvPr id="9" name="타원 8"/>
            <p:cNvSpPr/>
            <p:nvPr/>
          </p:nvSpPr>
          <p:spPr>
            <a:xfrm>
              <a:off x="5280916" y="2158176"/>
              <a:ext cx="1088259" cy="95035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줄무늬가 있는 오른쪽 화살표 13"/>
            <p:cNvSpPr/>
            <p:nvPr/>
          </p:nvSpPr>
          <p:spPr>
            <a:xfrm flipH="1">
              <a:off x="4315145" y="2466828"/>
              <a:ext cx="965769" cy="394482"/>
            </a:xfrm>
            <a:prstGeom prst="striped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075433" y="3534108"/>
            <a:ext cx="1717982" cy="950358"/>
            <a:chOff x="5075433" y="3534108"/>
            <a:chExt cx="1717982" cy="950358"/>
          </a:xfrm>
        </p:grpSpPr>
        <p:sp>
          <p:nvSpPr>
            <p:cNvPr id="13" name="타원 12"/>
            <p:cNvSpPr/>
            <p:nvPr/>
          </p:nvSpPr>
          <p:spPr>
            <a:xfrm>
              <a:off x="5705156" y="3534108"/>
              <a:ext cx="1088259" cy="95035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줄무늬가 있는 오른쪽 화살표 18"/>
            <p:cNvSpPr/>
            <p:nvPr/>
          </p:nvSpPr>
          <p:spPr>
            <a:xfrm rot="20304040" flipH="1">
              <a:off x="5075433" y="4089984"/>
              <a:ext cx="965769" cy="394482"/>
            </a:xfrm>
            <a:prstGeom prst="stripedRightArrow">
              <a:avLst/>
            </a:prstGeom>
            <a:solidFill>
              <a:srgbClr val="00B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134526" y="2158176"/>
            <a:ext cx="1088259" cy="1560457"/>
            <a:chOff x="9134526" y="2158176"/>
            <a:chExt cx="1088259" cy="1560457"/>
          </a:xfrm>
        </p:grpSpPr>
        <p:sp>
          <p:nvSpPr>
            <p:cNvPr id="12" name="타원 11"/>
            <p:cNvSpPr/>
            <p:nvPr/>
          </p:nvSpPr>
          <p:spPr>
            <a:xfrm>
              <a:off x="9134526" y="2158176"/>
              <a:ext cx="1088259" cy="95035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줄무늬가 있는 오른쪽 화살표 19"/>
            <p:cNvSpPr/>
            <p:nvPr/>
          </p:nvSpPr>
          <p:spPr>
            <a:xfrm rot="16038615" flipH="1">
              <a:off x="9364530" y="3175723"/>
              <a:ext cx="691339" cy="394482"/>
            </a:xfrm>
            <a:prstGeom prst="striped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887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자바스크립트 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4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04297" y="1664413"/>
            <a:ext cx="392928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JS </a:t>
            </a:r>
            <a:r>
              <a:rPr lang="ko-KR" altLang="en-US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프레임워크 </a:t>
            </a:r>
            <a:r>
              <a:rPr lang="en-US" altLang="ko-KR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/ </a:t>
            </a:r>
            <a:r>
              <a:rPr lang="ko-KR" altLang="en-US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라이브러리 순위</a:t>
            </a:r>
            <a:endParaRPr lang="ko-KR" alt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68620" y="2260314"/>
            <a:ext cx="2236510" cy="286232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1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노드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JS</a:t>
            </a:r>
          </a:p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리액트</a:t>
            </a:r>
            <a:endParaRPr lang="en-US" altLang="ko-KR" sz="24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3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제이쿼리</a:t>
            </a:r>
            <a:endParaRPr lang="en-US" altLang="ko-KR" sz="24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5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앵귤러</a:t>
            </a:r>
            <a:endParaRPr lang="en-US" altLang="ko-KR" sz="24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2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8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: </a:t>
            </a:r>
            <a:r>
              <a:rPr lang="ko-KR" altLang="en-US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뷰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JS</a:t>
            </a:r>
            <a:endParaRPr lang="ko-KR" altLang="en-US" sz="2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86426" y="5527586"/>
            <a:ext cx="4230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16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앵귤러는</a:t>
            </a:r>
            <a:r>
              <a:rPr lang="ko-KR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ko-KR" altLang="en-US" sz="16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앵귤러</a:t>
            </a:r>
            <a:r>
              <a:rPr lang="en-US" altLang="ko-KR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JS</a:t>
            </a:r>
            <a:r>
              <a:rPr lang="ko-KR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의 후속버전임</a:t>
            </a:r>
            <a:endParaRPr lang="en-US" altLang="ko-KR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이 순위는 </a:t>
            </a:r>
            <a:r>
              <a:rPr lang="en-US" altLang="ko-KR" sz="16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Stackoverflow</a:t>
            </a:r>
            <a:r>
              <a:rPr lang="en-US" altLang="ko-KR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altLang="ko-KR" sz="1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survey </a:t>
            </a:r>
            <a:r>
              <a:rPr lang="en-US" altLang="ko-KR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lang="en-US" altLang="ko-KR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altLang="ko-KR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2023</a:t>
            </a:r>
            <a:r>
              <a:rPr lang="ko-KR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통계임</a:t>
            </a:r>
            <a:endParaRPr lang="ko-KR" altLang="en-US" sz="1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841535" y="541107"/>
            <a:ext cx="4129087" cy="5800725"/>
            <a:chOff x="1841535" y="541107"/>
            <a:chExt cx="4129087" cy="58007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71" t="19689" r="15676" b="4423"/>
            <a:stretch/>
          </p:blipFill>
          <p:spPr bwMode="auto">
            <a:xfrm>
              <a:off x="1841535" y="541107"/>
              <a:ext cx="4129087" cy="58007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  <a:extLst/>
          </p:spPr>
        </p:pic>
        <p:sp>
          <p:nvSpPr>
            <p:cNvPr id="11" name="직사각형 10"/>
            <p:cNvSpPr/>
            <p:nvPr/>
          </p:nvSpPr>
          <p:spPr>
            <a:xfrm rot="21235840">
              <a:off x="2085729" y="650983"/>
              <a:ext cx="3514075" cy="10140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21235840">
              <a:off x="2216872" y="2027196"/>
              <a:ext cx="3096729" cy="3508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894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웹 브라우저 시장점유율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026" y="1700782"/>
            <a:ext cx="7018868" cy="42068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8928425" y="2054831"/>
            <a:ext cx="1859805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1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크롬</a:t>
            </a:r>
            <a:endParaRPr lang="en-US" altLang="ko-KR" sz="24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사파리</a:t>
            </a:r>
            <a:endParaRPr lang="ko-KR" altLang="en-US" sz="2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99470" y="3605868"/>
            <a:ext cx="2818233" cy="2031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b="1" dirty="0" err="1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프론트엔드</a:t>
            </a:r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 개발자는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브라우저와 대화하는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사람이다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!</a:t>
            </a:r>
          </a:p>
          <a:p>
            <a:pPr algn="ctr"/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어떤 브라우저가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가장 많이 사용되는지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그것은 필수상식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8663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16401379_wac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B0F2AC-8567-4D03-BFFC-653DB596C528}">
  <ds:schemaRefs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C2F7BF6-CD39-4568-B8BD-EA8D252E1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tf16401379_wac</Template>
  <TotalTime>0</TotalTime>
  <Words>538</Words>
  <Application>Microsoft Office PowerPoint</Application>
  <PresentationFormat>사용자 지정</PresentationFormat>
  <Paragraphs>129</Paragraphs>
  <Slides>20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tf16401379_wac</vt:lpstr>
      <vt:lpstr>프론트엔드  개발 트렌드 2024 </vt:lpstr>
      <vt:lpstr>프론트엔드 개발자란?</vt:lpstr>
      <vt:lpstr>프론트엔드(React,PHP), 플러터(Flutter)활용 웹&amp;앱 개발양성 과정 정의</vt:lpstr>
      <vt:lpstr>웹 개발 트렌드의 핵심</vt:lpstr>
      <vt:lpstr>자바스크립트 1</vt:lpstr>
      <vt:lpstr>자바스크립트 2</vt:lpstr>
      <vt:lpstr>자바스크립트 3</vt:lpstr>
      <vt:lpstr>자바스크립트 4</vt:lpstr>
      <vt:lpstr>웹 브라우저 시장점유율</vt:lpstr>
      <vt:lpstr>젬스택 (Jamstack)</vt:lpstr>
      <vt:lpstr>모바일 우선 웹 개발 </vt:lpstr>
      <vt:lpstr>헤드리스(Headless) CMS</vt:lpstr>
      <vt:lpstr>개발자의 필수도구들</vt:lpstr>
      <vt:lpstr>프로젝트 기반 프론트엔드 개발 로드맵</vt:lpstr>
      <vt:lpstr>1차 프로젝트 Web Project</vt:lpstr>
      <vt:lpstr>2차 프로젝트 뷰JS 적용</vt:lpstr>
      <vt:lpstr>3차 프로젝트 리액트 활용 Web App</vt:lpstr>
      <vt:lpstr>프론트엔드 개발자 채용공고</vt:lpstr>
      <vt:lpstr>프론트엔드 개발자 코딩테스트</vt:lpstr>
      <vt:lpstr>프론트엔드 개발자가 되기위한 우리의 대책은?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2022-12-13T02:54:57Z</dcterms:created>
  <dcterms:modified xsi:type="dcterms:W3CDTF">2024-09-26T03:14:03Z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